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5"/>
  </p:notesMasterIdLst>
  <p:sldIdLst>
    <p:sldId id="256" r:id="rId2"/>
    <p:sldId id="259" r:id="rId3"/>
    <p:sldId id="258" r:id="rId4"/>
    <p:sldId id="262" r:id="rId5"/>
    <p:sldId id="263" r:id="rId6"/>
    <p:sldId id="264" r:id="rId7"/>
    <p:sldId id="265" r:id="rId8"/>
    <p:sldId id="270" r:id="rId9"/>
    <p:sldId id="271" r:id="rId10"/>
    <p:sldId id="272" r:id="rId11"/>
    <p:sldId id="267" r:id="rId12"/>
    <p:sldId id="268" r:id="rId13"/>
    <p:sldId id="261" r:id="rId1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F8FF"/>
    <a:srgbClr val="47AAC5"/>
    <a:srgbClr val="A7F0FF"/>
    <a:srgbClr val="C0504D"/>
    <a:srgbClr val="262626"/>
    <a:srgbClr val="DBEEF4"/>
    <a:srgbClr val="246172"/>
    <a:srgbClr val="106A61"/>
    <a:srgbClr val="1B4955"/>
    <a:srgbClr val="19A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Açık Stil 1 - Vurgu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5" autoAdjust="0"/>
    <p:restoredTop sz="79074" autoAdjust="0"/>
  </p:normalViewPr>
  <p:slideViewPr>
    <p:cSldViewPr>
      <p:cViewPr>
        <p:scale>
          <a:sx n="78" d="100"/>
          <a:sy n="78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CF92A-BF80-4DF2-959E-02166AE37A19}" type="datetimeFigureOut">
              <a:rPr lang="en-US" smtClean="0"/>
              <a:t>6/8/2014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F41F7-C625-4E9C-9E41-A5E53F059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9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-I</a:t>
            </a:r>
            <a:r>
              <a:rPr lang="tr-TR" baseline="0" smtClean="0"/>
              <a:t> devided to divide the project in three parts</a:t>
            </a:r>
          </a:p>
          <a:p>
            <a:r>
              <a:rPr lang="tr-TR" baseline="0" smtClean="0"/>
              <a:t>-first is about what actually I want to make</a:t>
            </a:r>
          </a:p>
          <a:p>
            <a:r>
              <a:rPr lang="tr-TR" baseline="0" smtClean="0"/>
              <a:t>-second part is about what we have got to </a:t>
            </a:r>
            <a:r>
              <a:rPr lang="tr-TR" baseline="0" err="1" smtClean="0"/>
              <a:t>design</a:t>
            </a:r>
            <a:r>
              <a:rPr lang="tr-TR" baseline="0" smtClean="0"/>
              <a:t> it</a:t>
            </a:r>
          </a:p>
          <a:p>
            <a:r>
              <a:rPr lang="tr-TR" baseline="0" smtClean="0"/>
              <a:t>-</a:t>
            </a:r>
            <a:r>
              <a:rPr lang="tr-TR" baseline="0" err="1" smtClean="0"/>
              <a:t>and</a:t>
            </a:r>
            <a:r>
              <a:rPr lang="tr-TR" baseline="0" smtClean="0"/>
              <a:t> the </a:t>
            </a:r>
            <a:r>
              <a:rPr lang="tr-TR" baseline="0" err="1" smtClean="0"/>
              <a:t>last</a:t>
            </a:r>
            <a:r>
              <a:rPr lang="tr-TR" baseline="0" smtClean="0"/>
              <a:t> part is </a:t>
            </a:r>
            <a:r>
              <a:rPr lang="tr-TR" baseline="0" err="1" smtClean="0"/>
              <a:t>advanced</a:t>
            </a:r>
            <a:r>
              <a:rPr lang="tr-TR" baseline="0" smtClean="0"/>
              <a:t> part, </a:t>
            </a:r>
            <a:r>
              <a:rPr lang="tr-TR" baseline="0" err="1" smtClean="0"/>
              <a:t>which</a:t>
            </a:r>
            <a:r>
              <a:rPr lang="tr-TR" baseline="0" smtClean="0"/>
              <a:t> </a:t>
            </a:r>
            <a:r>
              <a:rPr lang="tr-TR" baseline="0" err="1" smtClean="0"/>
              <a:t>will</a:t>
            </a:r>
            <a:r>
              <a:rPr lang="tr-TR" baseline="0" smtClean="0"/>
              <a:t> make me have </a:t>
            </a:r>
            <a:r>
              <a:rPr lang="tr-TR" baseline="0" err="1" smtClean="0"/>
              <a:t>some</a:t>
            </a:r>
            <a:r>
              <a:rPr lang="tr-TR" baseline="0" smtClean="0"/>
              <a:t> </a:t>
            </a:r>
            <a:r>
              <a:rPr lang="tr-TR" baseline="0" err="1" smtClean="0"/>
              <a:t>headacts</a:t>
            </a:r>
            <a:r>
              <a:rPr lang="tr-TR" baseline="0" smtClean="0"/>
              <a:t>. </a:t>
            </a:r>
            <a:r>
              <a:rPr lang="tr-TR" baseline="0" err="1" smtClean="0"/>
              <a:t>Because</a:t>
            </a:r>
            <a:r>
              <a:rPr lang="tr-TR" baseline="0" smtClean="0"/>
              <a:t> </a:t>
            </a:r>
            <a:r>
              <a:rPr lang="tr-TR" baseline="0" err="1" smtClean="0"/>
              <a:t>its</a:t>
            </a:r>
            <a:r>
              <a:rPr lang="tr-TR" baseline="0" smtClean="0"/>
              <a:t> </a:t>
            </a:r>
            <a:r>
              <a:rPr lang="tr-TR" baseline="0" err="1" smtClean="0"/>
              <a:t>all</a:t>
            </a:r>
            <a:r>
              <a:rPr lang="tr-TR" baseline="0" smtClean="0"/>
              <a:t> about </a:t>
            </a:r>
            <a:r>
              <a:rPr lang="tr-TR" baseline="0" err="1" smtClean="0"/>
              <a:t>communication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F41F7-C625-4E9C-9E41-A5E53F059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6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907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179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48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811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175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086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970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79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572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3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303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08.06.2014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643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3.wdp"/><Relationship Id="rId3" Type="http://schemas.openxmlformats.org/officeDocument/2006/relationships/image" Target="../media/image5.png"/><Relationship Id="rId7" Type="http://schemas.microsoft.com/office/2007/relationships/hdphoto" Target="../media/hdphoto12.wdp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microsoft.com/office/2007/relationships/hdphoto" Target="../media/hdphoto1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60.png"/><Relationship Id="rId5" Type="http://schemas.microsoft.com/office/2007/relationships/hdphoto" Target="../media/hdphoto2.wdp"/><Relationship Id="rId10" Type="http://schemas.openxmlformats.org/officeDocument/2006/relationships/image" Target="../media/image59.png"/><Relationship Id="rId4" Type="http://schemas.openxmlformats.org/officeDocument/2006/relationships/image" Target="../media/image4.png"/><Relationship Id="rId9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microsoft.com/office/2007/relationships/hdphoto" Target="../media/hdphoto2.wdp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10" Type="http://schemas.microsoft.com/office/2007/relationships/hdphoto" Target="../media/hdphoto7.wdp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0.wdp"/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microsoft.com/office/2007/relationships/hdphoto" Target="../media/hdphoto2.wdp"/><Relationship Id="rId10" Type="http://schemas.microsoft.com/office/2007/relationships/hdphoto" Target="../media/hdphoto9.wdp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1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eg"/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12" Type="http://schemas.microsoft.com/office/2007/relationships/hdphoto" Target="../media/hdphoto10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microsoft.com/office/2007/relationships/hdphoto" Target="../media/hdphoto9.wdp"/><Relationship Id="rId1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jpeg"/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11.wdp"/><Relationship Id="rId5" Type="http://schemas.microsoft.com/office/2007/relationships/hdphoto" Target="../media/hdphoto2.wdp"/><Relationship Id="rId15" Type="http://schemas.openxmlformats.org/officeDocument/2006/relationships/image" Target="../media/image42.jpe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jpeg"/><Relationship Id="rId1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:\Diploma Project\Presentations\head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/>
          <a:stretch/>
        </p:blipFill>
        <p:spPr bwMode="auto">
          <a:xfrm>
            <a:off x="-16278" y="-5134"/>
            <a:ext cx="9160786" cy="27860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Diploma Project\Presentations\Başlıksız-1 kop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440667"/>
            <a:ext cx="9144000" cy="597200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0" y="2593357"/>
            <a:ext cx="914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UIMS</a:t>
            </a:r>
            <a:r>
              <a:rPr lang="en-US" sz="32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M</a:t>
            </a:r>
            <a:r>
              <a:rPr lang="en-US" sz="24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obi</a:t>
            </a:r>
            <a:r>
              <a:rPr lang="tr-TR" sz="500" b="1">
                <a:solidFill>
                  <a:schemeClr val="tx1">
                    <a:lumMod val="85000"/>
                    <a:lumOff val="15000"/>
                  </a:schemeClr>
                </a:solidFill>
                <a:latin typeface="Ethnocentric" panose="00000400000000000000" pitchFamily="2" charset="0"/>
              </a:rPr>
              <a:t>.</a:t>
            </a:r>
            <a:r>
              <a:rPr lang="en-US" sz="24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le</a:t>
            </a:r>
            <a:endParaRPr lang="tr-TR" sz="3200">
              <a:solidFill>
                <a:schemeClr val="accent5">
                  <a:lumMod val="20000"/>
                  <a:lumOff val="80000"/>
                </a:schemeClr>
              </a:solidFill>
              <a:latin typeface="Ethnocentric" panose="00000400000000000000" pitchFamily="2" charset="0"/>
            </a:endParaRPr>
          </a:p>
          <a:p>
            <a:pPr algn="ctr"/>
            <a:r>
              <a:rPr lang="en-US" sz="16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with</a:t>
            </a:r>
            <a:endParaRPr lang="tr-TR" sz="1600">
              <a:solidFill>
                <a:schemeClr val="accent5">
                  <a:lumMod val="20000"/>
                  <a:lumOff val="80000"/>
                </a:schemeClr>
              </a:solidFill>
              <a:latin typeface="Ethnocentric" panose="00000400000000000000" pitchFamily="2" charset="0"/>
            </a:endParaRPr>
          </a:p>
        </p:txBody>
      </p:sp>
      <p:pic>
        <p:nvPicPr>
          <p:cNvPr id="41" name="Picture 11" descr="H:\Diploma Project\Images\ssd.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522340"/>
            <a:ext cx="18669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3095836" y="4473116"/>
            <a:ext cx="148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Author  </a:t>
            </a:r>
          </a:p>
          <a:p>
            <a:pPr algn="r"/>
            <a:r>
              <a:rPr lang="tr-TR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Supervisor</a:t>
            </a:r>
            <a:endParaRPr lang="tr-TR">
              <a:solidFill>
                <a:schemeClr val="accent5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38" name="Düz Bağlayıcı 37"/>
          <p:cNvCxnSpPr/>
          <p:nvPr/>
        </p:nvCxnSpPr>
        <p:spPr>
          <a:xfrm>
            <a:off x="4535996" y="4473116"/>
            <a:ext cx="0" cy="6463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etin kutusu 39"/>
          <p:cNvSpPr txBox="1"/>
          <p:nvPr/>
        </p:nvSpPr>
        <p:spPr>
          <a:xfrm>
            <a:off x="4535996" y="4473116"/>
            <a:ext cx="2515465" cy="646331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tr-TR">
                <a:solidFill>
                  <a:schemeClr val="accent5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</a:t>
            </a:r>
            <a:r>
              <a:rPr lang="tr-TR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agri CAKIR</a:t>
            </a:r>
            <a:endParaRPr lang="tr-TR">
              <a:solidFill>
                <a:schemeClr val="accent5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Aleksey BONDAREV</a:t>
            </a:r>
            <a:endParaRPr lang="en-US"/>
          </a:p>
        </p:txBody>
      </p:sp>
      <p:sp>
        <p:nvSpPr>
          <p:cNvPr id="16" name="Metin kutusu 15"/>
          <p:cNvSpPr txBox="1"/>
          <p:nvPr/>
        </p:nvSpPr>
        <p:spPr>
          <a:xfrm>
            <a:off x="-16278" y="5769260"/>
            <a:ext cx="91602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2013-2014</a:t>
            </a:r>
          </a:p>
          <a:p>
            <a:pPr algn="ctr"/>
            <a:endParaRPr lang="tr-TR" sz="1100" b="1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endParaRPr lang="tr-TR" sz="1100" b="1" noProof="1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endParaRPr lang="tr-TR" sz="1100" b="1" noProof="1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INternational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17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3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3" name="AutoShape 2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://www.flaticon.com/png/256/35274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Metin kutusu 34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Results               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How about other features?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36" name="Düz Bağlayıcı 35"/>
          <p:cNvCxnSpPr/>
          <p:nvPr/>
        </p:nvCxnSpPr>
        <p:spPr>
          <a:xfrm>
            <a:off x="2879812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Bağlayıcı 36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/>
          <p:nvPr/>
        </p:nvCxnSpPr>
        <p:spPr>
          <a:xfrm>
            <a:off x="2555776" y="220288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C:\Users\Administrator\Documents\Bluetooth\Inbox\2014.06.08-22.08.13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6"/>
          <a:stretch/>
        </p:blipFill>
        <p:spPr bwMode="auto">
          <a:xfrm>
            <a:off x="6462011" y="908720"/>
            <a:ext cx="1944611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ocuments\Bluetooth\Inbox\2014.06.08-22.07.50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"/>
          <a:stretch/>
        </p:blipFill>
        <p:spPr bwMode="auto">
          <a:xfrm>
            <a:off x="3600227" y="944724"/>
            <a:ext cx="1932632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ocuments\Bluetooth\Inbox\2014.06.08-22.07.17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b="6566"/>
          <a:stretch/>
        </p:blipFill>
        <p:spPr bwMode="auto">
          <a:xfrm>
            <a:off x="675253" y="913959"/>
            <a:ext cx="2068857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Metin kutusu 44"/>
          <p:cNvSpPr txBox="1"/>
          <p:nvPr/>
        </p:nvSpPr>
        <p:spPr>
          <a:xfrm>
            <a:off x="675253" y="3936794"/>
            <a:ext cx="2068857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Clients are able to request Applications and forms as well as in UIMS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6" name="Metin kutusu 45"/>
          <p:cNvSpPr txBox="1"/>
          <p:nvPr/>
        </p:nvSpPr>
        <p:spPr>
          <a:xfrm>
            <a:off x="3600227" y="3933056"/>
            <a:ext cx="1932632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As in UIMS, students  can also register their untaken courses 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7" name="Metin kutusu 46"/>
          <p:cNvSpPr txBox="1"/>
          <p:nvPr/>
        </p:nvSpPr>
        <p:spPr>
          <a:xfrm>
            <a:off x="6462011" y="3933056"/>
            <a:ext cx="1944611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Undergraduate students are able to inform their diploma information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Summary		</a:t>
            </a:r>
            <a:r>
              <a:rPr lang="tr-TR" sz="2400" b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was the project made with?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3732519" y="1124744"/>
            <a:ext cx="1668048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Technologies</a:t>
            </a:r>
            <a:endParaRPr lang="tr-TR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cxnSp>
        <p:nvCxnSpPr>
          <p:cNvPr id="12" name="Düz Bağlayıcı 11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://image.slidesharecdn.com/devfestandroidsupportlibrary-121212044312-phpapp02/95/slide-1-638.jpg?cb=135530928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02" t="24265" r="26250" b="14061"/>
          <a:stretch/>
        </p:blipFill>
        <p:spPr bwMode="auto">
          <a:xfrm>
            <a:off x="2011709" y="2528900"/>
            <a:ext cx="791510" cy="8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actionbarsherlock.com/static/masc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82" y="2527744"/>
            <a:ext cx="745585" cy="8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actionbarsherlock.com/static/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92" y="3503682"/>
            <a:ext cx="1600164" cy="28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etin kutusu 16"/>
          <p:cNvSpPr txBox="1"/>
          <p:nvPr/>
        </p:nvSpPr>
        <p:spPr>
          <a:xfrm>
            <a:off x="2078019" y="1918376"/>
            <a:ext cx="1668048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b="1" noProof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Client Side</a:t>
            </a:r>
            <a:endParaRPr lang="tr-TR" b="1" noProof="1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5400567" y="1918376"/>
            <a:ext cx="1668048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b="1" noProof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Server Side</a:t>
            </a:r>
            <a:endParaRPr lang="tr-TR" b="1" noProof="1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" name="Sol Ayraç 2"/>
          <p:cNvSpPr/>
          <p:nvPr/>
        </p:nvSpPr>
        <p:spPr>
          <a:xfrm>
            <a:off x="1583668" y="2526228"/>
            <a:ext cx="432048" cy="1262812"/>
          </a:xfrm>
          <a:prstGeom prst="leftBrac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etin kutusu 19"/>
          <p:cNvSpPr txBox="1"/>
          <p:nvPr/>
        </p:nvSpPr>
        <p:spPr>
          <a:xfrm>
            <a:off x="76800" y="3013211"/>
            <a:ext cx="1398856" cy="307777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400" b="1" noProof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DESIGN</a:t>
            </a:r>
            <a:endParaRPr lang="tr-TR" sz="1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  <a:cs typeface="Lucida Sans Unicode" pitchFamily="34" charset="0"/>
            </a:endParaRPr>
          </a:p>
        </p:txBody>
      </p:sp>
      <p:sp>
        <p:nvSpPr>
          <p:cNvPr id="24" name="Metin kutusu 23"/>
          <p:cNvSpPr txBox="1"/>
          <p:nvPr/>
        </p:nvSpPr>
        <p:spPr>
          <a:xfrm>
            <a:off x="76800" y="4373103"/>
            <a:ext cx="1398856" cy="276999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T</a:t>
            </a:r>
            <a:r>
              <a:rPr lang="tr-TR" sz="1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RANSMISSION</a:t>
            </a:r>
            <a:endParaRPr lang="tr-TR" sz="1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cs typeface="Lucida Sans Unicode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326252"/>
            <a:ext cx="8572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C:\Users\Administrator\Desktop\json_bumper.sh-600x600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78" y="4061632"/>
            <a:ext cx="853089" cy="85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ol Ayraç 26"/>
          <p:cNvSpPr/>
          <p:nvPr/>
        </p:nvSpPr>
        <p:spPr>
          <a:xfrm>
            <a:off x="1579661" y="4059448"/>
            <a:ext cx="432048" cy="855273"/>
          </a:xfrm>
          <a:prstGeom prst="leftBrac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etin kutusu 27"/>
          <p:cNvSpPr txBox="1"/>
          <p:nvPr/>
        </p:nvSpPr>
        <p:spPr>
          <a:xfrm>
            <a:off x="36512" y="5515674"/>
            <a:ext cx="1554860" cy="276999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GENERATION PDF</a:t>
            </a:r>
            <a:endParaRPr lang="tr-TR" sz="1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  <a:cs typeface="Lucida Sans Unicode" pitchFamily="34" charset="0"/>
            </a:endParaRPr>
          </a:p>
        </p:txBody>
      </p:sp>
      <p:sp>
        <p:nvSpPr>
          <p:cNvPr id="29" name="Sol Ayraç 28"/>
          <p:cNvSpPr/>
          <p:nvPr/>
        </p:nvSpPr>
        <p:spPr>
          <a:xfrm>
            <a:off x="1591372" y="5202019"/>
            <a:ext cx="432048" cy="855273"/>
          </a:xfrm>
          <a:prstGeom prst="leftBrac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" descr="C:\Users\Administrator\Desktop\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054" y="5228462"/>
            <a:ext cx="897459" cy="80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Metin kutusu 33"/>
          <p:cNvSpPr txBox="1"/>
          <p:nvPr/>
        </p:nvSpPr>
        <p:spPr>
          <a:xfrm>
            <a:off x="2771800" y="5733256"/>
            <a:ext cx="749430" cy="276999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tr-TR" sz="1200" b="1" cap="all">
                <a:solidFill>
                  <a:schemeClr val="bg1"/>
                </a:solidFill>
                <a:latin typeface="Trebuchet MS"/>
              </a:rPr>
              <a:t>ITEXT</a:t>
            </a:r>
            <a:r>
              <a:rPr lang="tr-TR" sz="1200" b="1" cap="all" baseline="30000">
                <a:solidFill>
                  <a:schemeClr val="bg1"/>
                </a:solidFill>
                <a:latin typeface="Trebuchet MS"/>
              </a:rPr>
              <a:t>®</a:t>
            </a:r>
            <a:endParaRPr lang="tr-TR" sz="1200" b="1" i="0" cap="all">
              <a:solidFill>
                <a:schemeClr val="bg1"/>
              </a:solidFill>
              <a:effectLst/>
              <a:latin typeface="Trebuchet MS"/>
            </a:endParaRPr>
          </a:p>
        </p:txBody>
      </p:sp>
      <p:sp>
        <p:nvSpPr>
          <p:cNvPr id="4" name="AutoShape 8" descr="http://2.bp.blogspot.com/-Ve7F23O3l5E/T5_of7HVfDI/AAAAAAAAA2k/YUDpwx1Z8Ag/s1600/tomee-composit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 descr="C:\Users\Administrator\Desktop\tomee-composit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65" y="2632435"/>
            <a:ext cx="674852" cy="6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ol Ayraç 34"/>
          <p:cNvSpPr/>
          <p:nvPr/>
        </p:nvSpPr>
        <p:spPr>
          <a:xfrm flipH="1">
            <a:off x="7164288" y="2526228"/>
            <a:ext cx="432048" cy="822960"/>
          </a:xfrm>
          <a:prstGeom prst="lef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etin kutusu 35"/>
          <p:cNvSpPr txBox="1"/>
          <p:nvPr/>
        </p:nvSpPr>
        <p:spPr>
          <a:xfrm>
            <a:off x="7673644" y="2806717"/>
            <a:ext cx="1398856" cy="307777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400" b="1" noProof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WEB SERVER</a:t>
            </a:r>
            <a:endParaRPr lang="tr-TR" sz="1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  <a:cs typeface="Lucida Sans Unicode" pitchFamily="34" charset="0"/>
            </a:endParaRPr>
          </a:p>
        </p:txBody>
      </p:sp>
      <p:pic>
        <p:nvPicPr>
          <p:cNvPr id="5131" name="Picture 11" descr="C:\Users\Administrator\Desktop\jsp-mini-logo.png"/>
          <p:cNvPicPr>
            <a:picLocks noChangeAspect="1" noChangeArrowheads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60" y="3639508"/>
            <a:ext cx="979331" cy="9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Administrator\Desktop\Mysql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406" y="4833156"/>
            <a:ext cx="1484369" cy="7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Administrator\Desktop\javaservle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87" y="3647697"/>
            <a:ext cx="881528" cy="9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ol Ayraç 42"/>
          <p:cNvSpPr/>
          <p:nvPr/>
        </p:nvSpPr>
        <p:spPr>
          <a:xfrm flipH="1">
            <a:off x="7157453" y="3651909"/>
            <a:ext cx="432048" cy="914400"/>
          </a:xfrm>
          <a:prstGeom prst="lef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etin kutusu 43"/>
          <p:cNvSpPr txBox="1"/>
          <p:nvPr/>
        </p:nvSpPr>
        <p:spPr>
          <a:xfrm>
            <a:off x="7616970" y="3955220"/>
            <a:ext cx="1398856" cy="307777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400" b="1" noProof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JAVA EE</a:t>
            </a:r>
            <a:r>
              <a:rPr lang="tr-TR" sz="1400" b="1" cap="all" baseline="30000" smtClean="0">
                <a:solidFill>
                  <a:schemeClr val="bg1"/>
                </a:solidFill>
                <a:latin typeface="Trebuchet MS"/>
              </a:rPr>
              <a:t>®</a:t>
            </a:r>
            <a:endParaRPr lang="tr-TR" sz="1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  <a:cs typeface="Lucida Sans Unicode" pitchFamily="34" charset="0"/>
            </a:endParaRPr>
          </a:p>
        </p:txBody>
      </p:sp>
      <p:sp>
        <p:nvSpPr>
          <p:cNvPr id="45" name="Sol Ayraç 44"/>
          <p:cNvSpPr/>
          <p:nvPr/>
        </p:nvSpPr>
        <p:spPr>
          <a:xfrm flipH="1">
            <a:off x="7157453" y="4814240"/>
            <a:ext cx="432048" cy="914400"/>
          </a:xfrm>
          <a:prstGeom prst="leftBrac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etin kutusu 45"/>
          <p:cNvSpPr txBox="1"/>
          <p:nvPr/>
        </p:nvSpPr>
        <p:spPr>
          <a:xfrm>
            <a:off x="7616970" y="5117551"/>
            <a:ext cx="1398856" cy="307777"/>
          </a:xfrm>
          <a:prstGeom prst="rect">
            <a:avLst/>
          </a:prstGeom>
          <a:noFill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400" b="1" noProof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  <a:cs typeface="Lucida Sans Unicode" pitchFamily="34" charset="0"/>
              </a:rPr>
              <a:t>DATABASE</a:t>
            </a:r>
            <a:endParaRPr lang="tr-TR" sz="1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  <a:cs typeface="Lucida Sans Unicode" pitchFamily="34" charset="0"/>
            </a:endParaRPr>
          </a:p>
        </p:txBody>
      </p:sp>
      <p:sp>
        <p:nvSpPr>
          <p:cNvPr id="5" name="Bükülü Ok 4"/>
          <p:cNvSpPr/>
          <p:nvPr/>
        </p:nvSpPr>
        <p:spPr>
          <a:xfrm rot="5400000">
            <a:off x="5586890" y="1059515"/>
            <a:ext cx="598985" cy="971633"/>
          </a:xfrm>
          <a:prstGeom prst="bent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ükülü Ok 47"/>
          <p:cNvSpPr/>
          <p:nvPr/>
        </p:nvSpPr>
        <p:spPr>
          <a:xfrm rot="16200000" flipH="1">
            <a:off x="2947209" y="1059514"/>
            <a:ext cx="598985" cy="971633"/>
          </a:xfrm>
          <a:prstGeom prst="bentArrow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</a:t>
            </a:r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Future </a:t>
            </a:r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Work</a:t>
            </a:r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	</a:t>
            </a:r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	</a:t>
            </a:r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can we do more?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cxnSp>
        <p:nvCxnSpPr>
          <p:cNvPr id="12" name="Düz Bağlayıcı 11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/>
          <p:cNvSpPr txBox="1"/>
          <p:nvPr/>
        </p:nvSpPr>
        <p:spPr>
          <a:xfrm>
            <a:off x="628826" y="1322282"/>
            <a:ext cx="3239344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University's owned services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4" name="Picture 2" descr="http://ocs.iaau.edu.kg/pluginfile.php/1/theme_afterburner/logo/1390472236/ocs-logo.jp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5" y="1844824"/>
            <a:ext cx="3629026" cy="944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4" descr="http://www.yordam.com/img/logo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5" y="3068960"/>
            <a:ext cx="3681375" cy="96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Administrator\Downloads\logo.gif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1" y="4041068"/>
            <a:ext cx="2367042" cy="9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ams.iaau.edu.kg/iaau_logo.png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r="14423" b="40487"/>
          <a:stretch/>
        </p:blipFill>
        <p:spPr bwMode="auto">
          <a:xfrm>
            <a:off x="1422964" y="5185275"/>
            <a:ext cx="1703416" cy="1080789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istrator\Desktop\Iaau_logo.pn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54306"/>
            <a:ext cx="1485900" cy="185420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Metin kutusu 19"/>
          <p:cNvSpPr txBox="1"/>
          <p:nvPr/>
        </p:nvSpPr>
        <p:spPr>
          <a:xfrm>
            <a:off x="6804248" y="3599728"/>
            <a:ext cx="1691427" cy="369332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Ethnocentric" panose="00000400000000000000" pitchFamily="2" charset="0"/>
                <a:cs typeface="Lucida Sans Unicode" pitchFamily="34" charset="0"/>
              </a:rPr>
              <a:t>MOBILE</a:t>
            </a:r>
            <a:endParaRPr lang="tr-TR" noProof="1">
              <a:latin typeface="Ethnocentric" panose="00000400000000000000" pitchFamily="2" charset="0"/>
              <a:cs typeface="Lucida Sans Unicode" pitchFamily="34" charset="0"/>
            </a:endParaRPr>
          </a:p>
        </p:txBody>
      </p:sp>
      <p:cxnSp>
        <p:nvCxnSpPr>
          <p:cNvPr id="4" name="Düz Ok Bağlayıcısı 3"/>
          <p:cNvCxnSpPr/>
          <p:nvPr/>
        </p:nvCxnSpPr>
        <p:spPr>
          <a:xfrm>
            <a:off x="4115360" y="2317003"/>
            <a:ext cx="1680776" cy="7519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/>
          <p:nvPr/>
        </p:nvCxnSpPr>
        <p:spPr>
          <a:xfrm flipV="1">
            <a:off x="4211960" y="3553675"/>
            <a:ext cx="159540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Düz Ok Bağlayıcısı 26"/>
          <p:cNvCxnSpPr/>
          <p:nvPr/>
        </p:nvCxnSpPr>
        <p:spPr>
          <a:xfrm flipV="1">
            <a:off x="3913632" y="3801461"/>
            <a:ext cx="1961452" cy="7095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Düz Ok Bağlayıcısı 27"/>
          <p:cNvCxnSpPr/>
          <p:nvPr/>
        </p:nvCxnSpPr>
        <p:spPr>
          <a:xfrm flipV="1">
            <a:off x="3850521" y="4041068"/>
            <a:ext cx="2377663" cy="15736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8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:\Diploma Project\Presentations\head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/>
          <a:stretch/>
        </p:blipFill>
        <p:spPr bwMode="auto">
          <a:xfrm>
            <a:off x="-16278" y="-5134"/>
            <a:ext cx="9160786" cy="27860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Diploma Project\Presentations\Başlıksız-1 kopy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" y="440667"/>
            <a:ext cx="9144000" cy="597200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-508" y="4692042"/>
            <a:ext cx="9143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THANKS FOR </a:t>
            </a:r>
          </a:p>
          <a:p>
            <a:pPr algn="ctr"/>
            <a:r>
              <a:rPr lang="tr-TR" sz="32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Ethnocentric" panose="00000400000000000000" pitchFamily="2" charset="0"/>
              </a:rPr>
              <a:t>ATTENTION</a:t>
            </a:r>
            <a:endParaRPr lang="tr-TR" sz="1600">
              <a:solidFill>
                <a:schemeClr val="accent5">
                  <a:lumMod val="20000"/>
                  <a:lumOff val="80000"/>
                </a:schemeClr>
              </a:solidFill>
              <a:latin typeface="Ethnocentric" panose="00000400000000000000" pitchFamily="2" charset="0"/>
            </a:endParaRPr>
          </a:p>
        </p:txBody>
      </p:sp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Metin kutusu 15"/>
          <p:cNvSpPr txBox="1"/>
          <p:nvPr/>
        </p:nvSpPr>
        <p:spPr>
          <a:xfrm>
            <a:off x="-16278" y="5769260"/>
            <a:ext cx="91602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tr-TR" sz="1100" b="1" noProof="1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endParaRPr lang="tr-TR" sz="1100" b="1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endParaRPr lang="tr-TR" sz="1100" b="1" noProof="1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endParaRPr lang="tr-TR" sz="1100" b="1" noProof="1" smtClean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INternational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17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Metin kutusu 18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-16278" y="2959782"/>
            <a:ext cx="9144126" cy="1138773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</a:t>
            </a:r>
            <a:r>
              <a:rPr lang="en-US" sz="1600" b="1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for Android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600" b="1" smtClean="0">
                <a:solidFill>
                  <a:srgbClr val="C9F7F3"/>
                </a:solidFill>
              </a:rPr>
              <a:t>             </a:t>
            </a:r>
            <a:r>
              <a:rPr lang="en-US" sz="1200" smtClean="0">
                <a:solidFill>
                  <a:srgbClr val="C9F7F3"/>
                </a:solidFill>
              </a:rPr>
              <a:t>Copyright </a:t>
            </a:r>
            <a:r>
              <a:rPr lang="en-US" sz="1200">
                <a:solidFill>
                  <a:srgbClr val="C9F7F3"/>
                </a:solidFill>
              </a:rPr>
              <a:t>© </a:t>
            </a:r>
            <a:r>
              <a:rPr lang="en-US" sz="1200" smtClean="0">
                <a:solidFill>
                  <a:srgbClr val="C9F7F3"/>
                </a:solidFill>
              </a:rPr>
              <a:t>2010</a:t>
            </a:r>
            <a:r>
              <a:rPr lang="tr-TR" sz="1200" smtClean="0">
                <a:solidFill>
                  <a:srgbClr val="C9F7F3"/>
                </a:solidFill>
              </a:rPr>
              <a:t>  </a:t>
            </a:r>
            <a:r>
              <a:rPr lang="en-US" sz="1200" smtClean="0">
                <a:solidFill>
                  <a:srgbClr val="C9F7F3"/>
                </a:solidFill>
              </a:rPr>
              <a:t>by </a:t>
            </a:r>
            <a:r>
              <a:rPr lang="en-US" sz="1200">
                <a:solidFill>
                  <a:srgbClr val="C9F7F3"/>
                </a:solidFill>
              </a:rPr>
              <a:t>Jeff “JavaJeff” </a:t>
            </a:r>
            <a:r>
              <a:rPr lang="en-US" sz="1200" smtClean="0">
                <a:solidFill>
                  <a:srgbClr val="C9F7F3"/>
                </a:solidFill>
              </a:rPr>
              <a:t>Friesen</a:t>
            </a:r>
            <a:endParaRPr lang="tr-TR" sz="1200">
              <a:solidFill>
                <a:srgbClr val="C9F7F3"/>
              </a:solidFill>
            </a:endParaRPr>
          </a:p>
          <a:p>
            <a:pPr algn="r"/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Sams </a:t>
            </a:r>
            <a:r>
              <a:rPr lang="en-US" sz="1600" b="1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 Yourself Android™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Development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1200" smtClean="0">
                <a:solidFill>
                  <a:srgbClr val="C9F7F3"/>
                </a:solidFill>
              </a:rPr>
              <a:t>Copyright </a:t>
            </a:r>
            <a:r>
              <a:rPr lang="en-US" sz="1200">
                <a:solidFill>
                  <a:srgbClr val="C9F7F3"/>
                </a:solidFill>
              </a:rPr>
              <a:t>© 2010 </a:t>
            </a:r>
            <a:r>
              <a:rPr lang="tr-TR" sz="1200">
                <a:solidFill>
                  <a:srgbClr val="C9F7F3"/>
                </a:solidFill>
              </a:rPr>
              <a:t> </a:t>
            </a:r>
            <a:r>
              <a:rPr lang="en-US" sz="1200" smtClean="0">
                <a:solidFill>
                  <a:srgbClr val="C9F7F3"/>
                </a:solidFill>
              </a:rPr>
              <a:t>Lauren </a:t>
            </a:r>
            <a:r>
              <a:rPr lang="en-US" sz="1200">
                <a:solidFill>
                  <a:srgbClr val="C9F7F3"/>
                </a:solidFill>
              </a:rPr>
              <a:t>Darcey </a:t>
            </a:r>
            <a:r>
              <a:rPr lang="en-US" sz="1200" smtClean="0">
                <a:solidFill>
                  <a:srgbClr val="C9F7F3"/>
                </a:solidFill>
              </a:rPr>
              <a:t>and Shane</a:t>
            </a:r>
            <a:r>
              <a:rPr lang="tr-TR" sz="1200" smtClean="0">
                <a:solidFill>
                  <a:srgbClr val="C9F7F3"/>
                </a:solidFill>
              </a:rPr>
              <a:t> </a:t>
            </a:r>
            <a:r>
              <a:rPr lang="en-US" sz="1200" smtClean="0">
                <a:solidFill>
                  <a:srgbClr val="C9F7F3"/>
                </a:solidFill>
              </a:rPr>
              <a:t>Conder</a:t>
            </a:r>
            <a:endParaRPr lang="tr-TR" sz="1200">
              <a:solidFill>
                <a:srgbClr val="C9F7F3"/>
              </a:solidFill>
            </a:endParaRPr>
          </a:p>
          <a:p>
            <a:pPr algn="r"/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Hello, Android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 Google’s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Platform</a:t>
            </a:r>
            <a:r>
              <a:rPr lang="tr-TR" sz="1600" b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smtClean="0">
                <a:solidFill>
                  <a:srgbClr val="C9F7F3"/>
                </a:solidFill>
              </a:rPr>
              <a:t> </a:t>
            </a:r>
            <a:r>
              <a:rPr lang="tr-TR" sz="2000" smtClean="0">
                <a:solidFill>
                  <a:srgbClr val="C9F7F3"/>
                </a:solidFill>
              </a:rPr>
              <a:t>  </a:t>
            </a:r>
            <a:r>
              <a:rPr lang="en-US" sz="1200" smtClean="0">
                <a:solidFill>
                  <a:srgbClr val="C9F7F3"/>
                </a:solidFill>
              </a:rPr>
              <a:t>3rd Edition</a:t>
            </a:r>
            <a:r>
              <a:rPr lang="tr-TR" sz="1200" smtClean="0">
                <a:solidFill>
                  <a:srgbClr val="C9F7F3"/>
                </a:solidFill>
              </a:rPr>
              <a:t>: </a:t>
            </a:r>
            <a:r>
              <a:rPr lang="en-US" sz="1200" smtClean="0">
                <a:solidFill>
                  <a:srgbClr val="C9F7F3"/>
                </a:solidFill>
              </a:rPr>
              <a:t>Ed Burnette</a:t>
            </a:r>
            <a:r>
              <a:rPr lang="tr-TR" sz="1200">
                <a:solidFill>
                  <a:srgbClr val="C9F7F3"/>
                </a:solidFill>
              </a:rPr>
              <a:t> </a:t>
            </a:r>
            <a:r>
              <a:rPr lang="en-US" sz="1200" smtClean="0">
                <a:solidFill>
                  <a:srgbClr val="C9F7F3"/>
                </a:solidFill>
              </a:rPr>
              <a:t>The Pragmatic Bookshelf</a:t>
            </a:r>
            <a:endParaRPr lang="tr-TR" sz="1200" smtClean="0">
              <a:solidFill>
                <a:srgbClr val="C9F7F3"/>
              </a:solidFill>
            </a:endParaRPr>
          </a:p>
          <a:p>
            <a:pPr algn="r"/>
            <a:r>
              <a:rPr lang="tr-TR" sz="1600" b="1" i="1" smtClean="0">
                <a:solidFill>
                  <a:srgbClr val="C9F7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developer.android.com  </a:t>
            </a:r>
            <a:r>
              <a:rPr lang="en-US" sz="1200" smtClean="0">
                <a:solidFill>
                  <a:srgbClr val="C9F7F3"/>
                </a:solidFill>
              </a:rPr>
              <a:t>  </a:t>
            </a:r>
            <a:r>
              <a:rPr lang="en-US" sz="1200">
                <a:solidFill>
                  <a:srgbClr val="C9F7F3"/>
                </a:solidFill>
              </a:rPr>
              <a:t>Creative </a:t>
            </a:r>
            <a:r>
              <a:rPr lang="en-US" sz="1200" smtClean="0">
                <a:solidFill>
                  <a:srgbClr val="C9F7F3"/>
                </a:solidFill>
              </a:rPr>
              <a:t>Commons</a:t>
            </a:r>
            <a:r>
              <a:rPr lang="tr-TR" sz="1200" smtClean="0">
                <a:solidFill>
                  <a:srgbClr val="C9F7F3"/>
                </a:solidFill>
              </a:rPr>
              <a:t> </a:t>
            </a:r>
            <a:r>
              <a:rPr lang="en-US" sz="1200" smtClean="0">
                <a:solidFill>
                  <a:srgbClr val="C9F7F3"/>
                </a:solidFill>
              </a:rPr>
              <a:t>Attribution </a:t>
            </a:r>
            <a:r>
              <a:rPr lang="en-US" sz="1200">
                <a:solidFill>
                  <a:srgbClr val="C9F7F3"/>
                </a:solidFill>
              </a:rPr>
              <a:t>Generic (CC BY 2.5)</a:t>
            </a:r>
            <a:endParaRPr lang="en-US" sz="1200" i="1">
              <a:solidFill>
                <a:srgbClr val="C9F7F3"/>
              </a:solidFill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4844388" y="2672916"/>
            <a:ext cx="426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1600" b="1" smtClean="0">
                <a:solidFill>
                  <a:srgbClr val="B3F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REFERENCES</a:t>
            </a:r>
            <a:endParaRPr lang="en-US" sz="1600" b="1">
              <a:solidFill>
                <a:srgbClr val="B3F8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23" name="Düz Bağlayıcı 22"/>
          <p:cNvCxnSpPr/>
          <p:nvPr/>
        </p:nvCxnSpPr>
        <p:spPr>
          <a:xfrm>
            <a:off x="0" y="3789040"/>
            <a:ext cx="9104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Bağlayıcı 24"/>
          <p:cNvCxnSpPr/>
          <p:nvPr/>
        </p:nvCxnSpPr>
        <p:spPr>
          <a:xfrm>
            <a:off x="-16278" y="3248980"/>
            <a:ext cx="9104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Bağlayıcı 25"/>
          <p:cNvCxnSpPr/>
          <p:nvPr/>
        </p:nvCxnSpPr>
        <p:spPr>
          <a:xfrm>
            <a:off x="-38516" y="3529168"/>
            <a:ext cx="91049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Issue                          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is the problem?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134082" y="1448780"/>
            <a:ext cx="3197006" cy="2308324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Currently, </a:t>
            </a:r>
            <a:r>
              <a:rPr lang="tr-TR" b="1" noProof="1" smtClean="0">
                <a:latin typeface="Lucida Sans Unicode" pitchFamily="34" charset="0"/>
                <a:cs typeface="Lucida Sans Unicode" pitchFamily="34" charset="0"/>
              </a:rPr>
              <a:t>UIMS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 only works on internet browsers:</a:t>
            </a:r>
          </a:p>
          <a:p>
            <a:pPr algn="ctr"/>
            <a:endParaRPr lang="tr-TR" noProof="1">
              <a:latin typeface="Lucida Sans Unicode" pitchFamily="34" charset="0"/>
              <a:cs typeface="Lucida Sans Unicode" pitchFamily="34" charset="0"/>
            </a:endParaRPr>
          </a:p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 user needs to have;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 a computer with an internet browser, 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 mobile device with a mobile internet browser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pic>
        <p:nvPicPr>
          <p:cNvPr id="2053" name="Picture 5" descr="http://upload.wikimedia.org/wikipedia/commons/7/78/MultiBrows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156876"/>
            <a:ext cx="3223468" cy="11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89" y="512676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C:\Users\Administrator\Desktop\sdc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386627"/>
            <a:ext cx="1971666" cy="161958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ministrator\Desktop\devices.png"/>
          <p:cNvPicPr>
            <a:picLocks noChangeAspect="1" noChangeArrowheads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89" y="3333011"/>
            <a:ext cx="2368311" cy="164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Şeritli Sağ Ok 23"/>
          <p:cNvSpPr/>
          <p:nvPr/>
        </p:nvSpPr>
        <p:spPr>
          <a:xfrm rot="3531724">
            <a:off x="6746826" y="2779178"/>
            <a:ext cx="692813" cy="34054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Şeritli Sağ Ok 26"/>
          <p:cNvSpPr/>
          <p:nvPr/>
        </p:nvSpPr>
        <p:spPr>
          <a:xfrm rot="7207040">
            <a:off x="5374714" y="2772746"/>
            <a:ext cx="695995" cy="340545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ükülü Ok 6"/>
          <p:cNvSpPr/>
          <p:nvPr/>
        </p:nvSpPr>
        <p:spPr>
          <a:xfrm rot="10800000">
            <a:off x="8086797" y="5006210"/>
            <a:ext cx="481647" cy="712944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ükülü Ok 27"/>
          <p:cNvSpPr/>
          <p:nvPr/>
        </p:nvSpPr>
        <p:spPr>
          <a:xfrm rot="10800000" flipH="1">
            <a:off x="4355977" y="5006248"/>
            <a:ext cx="481647" cy="712944"/>
          </a:xfrm>
          <a:prstGeom prst="ben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>
            <a:off x="111179" y="4233546"/>
            <a:ext cx="3197006" cy="923330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noProof="1">
                <a:latin typeface="Lucida Sans Unicode" pitchFamily="34" charset="0"/>
                <a:cs typeface="Lucida Sans Unicode" pitchFamily="34" charset="0"/>
              </a:rPr>
              <a:t>17.4% of Global Web Traffic Comes Through Mobile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32" name="Düz Bağlayıcı 31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1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Outline                  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36512" y="908720"/>
            <a:ext cx="4967536" cy="535531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Issue</a:t>
            </a:r>
            <a:endParaRPr lang="tr-TR" b="1" noProof="1" smtClean="0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What is the problem?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Motivation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Why </a:t>
            </a:r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is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it important?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Related works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What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have others done?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Methods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What we have done?</a:t>
            </a:r>
          </a:p>
          <a:p>
            <a:pPr marL="742950" lvl="1" indent="-285750">
              <a:buBlip>
                <a:blip r:embed="rId4"/>
              </a:buBlip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What is my approach?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Results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en-US" noProof="1">
                <a:latin typeface="Lucida Sans Unicode" pitchFamily="34" charset="0"/>
                <a:cs typeface="Lucida Sans Unicode" pitchFamily="34" charset="0"/>
              </a:rPr>
              <a:t>How is data transmitted and </a:t>
            </a:r>
            <a:r>
              <a:rPr lang="en-US" noProof="1">
                <a:latin typeface="Lucida Sans Unicode" pitchFamily="34" charset="0"/>
                <a:cs typeface="Lucida Sans Unicode" pitchFamily="34" charset="0"/>
              </a:rPr>
              <a:t>received</a:t>
            </a:r>
            <a:r>
              <a:rPr lang="en-US" noProof="1" smtClean="0">
                <a:latin typeface="Lucida Sans Unicode" pitchFamily="34" charset="0"/>
                <a:cs typeface="Lucida Sans Unicode" pitchFamily="34" charset="0"/>
              </a:rPr>
              <a:t>?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en-US" noProof="1">
                <a:latin typeface="Lucida Sans Unicode" pitchFamily="34" charset="0"/>
                <a:cs typeface="Lucida Sans Unicode" pitchFamily="34" charset="0"/>
              </a:rPr>
              <a:t>Is there another important </a:t>
            </a:r>
            <a:r>
              <a:rPr lang="en-US" noProof="1">
                <a:latin typeface="Lucida Sans Unicode" pitchFamily="34" charset="0"/>
                <a:cs typeface="Lucida Sans Unicode" pitchFamily="34" charset="0"/>
              </a:rPr>
              <a:t>operation</a:t>
            </a:r>
            <a:r>
              <a:rPr lang="en-US" noProof="1" smtClean="0">
                <a:latin typeface="Lucida Sans Unicode" pitchFamily="34" charset="0"/>
                <a:cs typeface="Lucida Sans Unicode" pitchFamily="34" charset="0"/>
              </a:rPr>
              <a:t>?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How about other features?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Summary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What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was the project made with?</a:t>
            </a:r>
          </a:p>
          <a:p>
            <a:pPr marL="285750" indent="-285750">
              <a:buBlip>
                <a:blip r:embed="rId4"/>
              </a:buBlip>
            </a:pPr>
            <a:r>
              <a:rPr lang="tr-TR" b="1" noProof="1" smtClean="0"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Future work</a:t>
            </a:r>
            <a:endParaRPr lang="tr-TR" b="1" noProof="1"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What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can we do more?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026" name="Picture 2" descr="C:\Users\Administrator\Desktop\Diploma Project\Images\goin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52" y="1484784"/>
            <a:ext cx="30480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Motivation  	  		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Why </a:t>
            </a:r>
            <a:r>
              <a:rPr lang="tr-TR" sz="2400" b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is it important?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431540" y="1460128"/>
            <a:ext cx="3024336" cy="923330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Digital Age requires an easy-access to information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4184420" y="3672024"/>
            <a:ext cx="4411332" cy="238526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«</a:t>
            </a:r>
            <a:r>
              <a:rPr lang="en-US" i="1" noProof="1" smtClean="0">
                <a:latin typeface="Lucida Sans Unicode" pitchFamily="34" charset="0"/>
                <a:cs typeface="Lucida Sans Unicode" pitchFamily="34" charset="0"/>
              </a:rPr>
              <a:t>Technology </a:t>
            </a:r>
            <a:r>
              <a:rPr lang="en-US" i="1" noProof="1">
                <a:latin typeface="Lucida Sans Unicode" pitchFamily="34" charset="0"/>
                <a:cs typeface="Lucida Sans Unicode" pitchFamily="34" charset="0"/>
              </a:rPr>
              <a:t>has not only made access to information easier, it has arguably made learning easier by making it less challenging and letting us get away with using system one more </a:t>
            </a:r>
            <a:r>
              <a:rPr lang="en-US" i="1" noProof="1" smtClean="0">
                <a:latin typeface="Lucida Sans Unicode" pitchFamily="34" charset="0"/>
                <a:cs typeface="Lucida Sans Unicode" pitchFamily="34" charset="0"/>
              </a:rPr>
              <a:t>often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.»</a:t>
            </a:r>
          </a:p>
          <a:p>
            <a:pPr algn="ctr"/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  <a:p>
            <a:pPr algn="r"/>
            <a:r>
              <a:rPr lang="tr-TR" sz="1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Robert Allen Bjork </a:t>
            </a:r>
            <a:endParaRPr lang="tr-TR" sz="12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pPr algn="r"/>
            <a:r>
              <a:rPr lang="tr-TR" sz="1100" noProof="1" smtClean="0">
                <a:latin typeface="Lucida Sans Unicode" pitchFamily="34" charset="0"/>
                <a:cs typeface="Lucida Sans Unicode" pitchFamily="34" charset="0"/>
              </a:rPr>
              <a:t>(</a:t>
            </a:r>
            <a:r>
              <a:rPr lang="tr-TR" sz="1100" noProof="1">
                <a:latin typeface="Lucida Sans Unicode" pitchFamily="34" charset="0"/>
                <a:cs typeface="Lucida Sans Unicode" pitchFamily="34" charset="0"/>
              </a:rPr>
              <a:t>Ph.D., Stanford University; B.A., Minnesota)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/>
          <a:stretch/>
        </p:blipFill>
        <p:spPr bwMode="auto">
          <a:xfrm>
            <a:off x="4184420" y="1187748"/>
            <a:ext cx="4411332" cy="248427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Metin kutusu 14"/>
          <p:cNvSpPr txBox="1"/>
          <p:nvPr/>
        </p:nvSpPr>
        <p:spPr>
          <a:xfrm>
            <a:off x="431540" y="2746665"/>
            <a:ext cx="3024336" cy="646331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The future of internet access is mobile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" name="Şeritli Sağ Ok 2"/>
          <p:cNvSpPr/>
          <p:nvPr/>
        </p:nvSpPr>
        <p:spPr>
          <a:xfrm rot="5400000">
            <a:off x="1772689" y="2374457"/>
            <a:ext cx="342038" cy="360040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Şeritli Sağ Ok 17"/>
          <p:cNvSpPr/>
          <p:nvPr/>
        </p:nvSpPr>
        <p:spPr>
          <a:xfrm rot="5400000">
            <a:off x="1772689" y="3383995"/>
            <a:ext cx="342038" cy="360040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etin kutusu 18"/>
          <p:cNvSpPr txBox="1"/>
          <p:nvPr/>
        </p:nvSpPr>
        <p:spPr>
          <a:xfrm>
            <a:off x="431540" y="3753036"/>
            <a:ext cx="3024336" cy="646331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/>
              <a:t>Easy-access to </a:t>
            </a:r>
            <a:r>
              <a:rPr lang="tr-TR" noProof="1" smtClean="0"/>
              <a:t>students as clients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431540" y="4798893"/>
            <a:ext cx="3024336" cy="646331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/>
              <a:t>Faster sharing academic information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4" name="Şeritli Sağ Ok 23"/>
          <p:cNvSpPr/>
          <p:nvPr/>
        </p:nvSpPr>
        <p:spPr>
          <a:xfrm rot="5400000">
            <a:off x="1772689" y="4403140"/>
            <a:ext cx="342038" cy="360040"/>
          </a:xfrm>
          <a:prstGeom prst="striped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Düz Bağlayıcı 26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Related works                </a:t>
            </a:r>
            <a:r>
              <a:rPr lang="tr-TR" sz="2400" b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have others done?</a:t>
            </a:r>
            <a:endParaRPr lang="en-US" sz="2400" b="1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36511" y="1583504"/>
            <a:ext cx="9035989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noProof="1">
                <a:latin typeface="Lucida Sans Unicode" pitchFamily="34" charset="0"/>
                <a:cs typeface="Lucida Sans Unicode" pitchFamily="34" charset="0"/>
              </a:rPr>
              <a:t>Currently, most of universities and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colleagues have their mobile applications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3" name="AutoShape 3" descr="http://wpc.6fdc.edgecastcdn.net/006FDC/AU/images/7_droi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2" y="2168860"/>
            <a:ext cx="21336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Düz Bağlayıcı 15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Resim 16" descr="C:\Users\Administrator\Desktop\libwebp-0.3.1-windows-x86\a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47" y="923236"/>
            <a:ext cx="614045" cy="61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Resim 17" descr="C:\Users\Administrator\Desktop\libwebp-0.3.1-windows-x86\b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87" y="923236"/>
            <a:ext cx="654685" cy="65468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19" name="Resim 18" descr="C:\Users\Administrator\Desktop\libwebp-0.3.1-windows-x86\c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67" y="923236"/>
            <a:ext cx="6000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Resim 19" descr="C:\Users\Administrator\Desktop\libwebp-0.3.1-windows-x86\e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52" y="923236"/>
            <a:ext cx="586740" cy="58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Resim 23" descr="C:\Users\Administrator\Desktop\libwebp-0.3.1-windows-x86\iqra.pn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2" y="923236"/>
            <a:ext cx="559435" cy="55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Resim 26" descr="C:\Users\Administrator\Desktop\libwebp-0.3.1-windows-x86\d.pn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37" y="923236"/>
            <a:ext cx="559435" cy="55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Resim 27" descr="C:\Users\Administrator\Desktop\libwebp-0.3.1-windows-x86\phionix.png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52" y="923236"/>
            <a:ext cx="5048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Resim 28" descr="C:\Users\Administrator\Desktop\libwebp-0.3.1-windows-x86\f.pn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202" y="923236"/>
            <a:ext cx="586740" cy="58674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9225" name="Picture 9" descr="https://lh5.ggpht.com/K7d1wOHahCkpvm6ciKHVY2IF7-sAiTKJSWxWMzcXi8thVYsUz4hsgK_dC-h1yfHB1nvt=h90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30" y="2169825"/>
            <a:ext cx="2211126" cy="368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https://lh6.ggpht.com/XSNlQWSnyYgl4GHGV0lN_ZpibVhaqHV0X7MFz7K8hqSOoPbavmJ2ngkIea18o1lwRU3_=h90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367" y="2195160"/>
            <a:ext cx="2200176" cy="366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http://mobihealthnews.com/wp-content/uploads/2012/05/mza_4709980201361864420.320x480-75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707" y="2196884"/>
            <a:ext cx="2091109" cy="365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</a:t>
            </a:r>
            <a:r>
              <a:rPr lang="tr-TR" sz="2400" b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Methods               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we have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done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178443" y="5254167"/>
            <a:ext cx="4245083" cy="923330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Authentication area of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UIMS, </a:t>
            </a:r>
          </a:p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University Information </a:t>
            </a:r>
            <a:endParaRPr lang="tr-TR" noProof="1" smtClean="0">
              <a:latin typeface="Lucida Sans Unicode" pitchFamily="34" charset="0"/>
              <a:cs typeface="Lucida Sans Unicode" pitchFamily="34" charset="0"/>
            </a:endParaRPr>
          </a:p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Management </a:t>
            </a: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System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grpSp>
        <p:nvGrpSpPr>
          <p:cNvPr id="3" name="Grup 2"/>
          <p:cNvGrpSpPr/>
          <p:nvPr/>
        </p:nvGrpSpPr>
        <p:grpSpPr>
          <a:xfrm>
            <a:off x="179512" y="1264294"/>
            <a:ext cx="4244014" cy="3870498"/>
            <a:chOff x="1313639" y="1591294"/>
            <a:chExt cx="4244014" cy="3870498"/>
          </a:xfrm>
        </p:grpSpPr>
        <p:pic>
          <p:nvPicPr>
            <p:cNvPr id="8193" name="Picture 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4" t="18868" r="31349" b="30338"/>
            <a:stretch/>
          </p:blipFill>
          <p:spPr bwMode="auto">
            <a:xfrm>
              <a:off x="1313639" y="1591294"/>
              <a:ext cx="4244014" cy="3870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29" t="10285" r="44" b="84873"/>
            <a:stretch/>
          </p:blipFill>
          <p:spPr bwMode="auto">
            <a:xfrm>
              <a:off x="3998308" y="1591294"/>
              <a:ext cx="1543428" cy="368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Resim 14" descr="C:\Users\Administrator\Desktop\sdsd1.png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953" y="1264294"/>
            <a:ext cx="1960078" cy="3302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" name="Metin kutusu 15"/>
          <p:cNvSpPr txBox="1"/>
          <p:nvPr/>
        </p:nvSpPr>
        <p:spPr>
          <a:xfrm>
            <a:off x="4768954" y="4673127"/>
            <a:ext cx="1960078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</a:pPr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Android application activity </a:t>
            </a:r>
          </a:p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for authorizing</a:t>
            </a:r>
          </a:p>
          <a:p>
            <a:pPr algn="ctr"/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17" name="Resim 16" descr="C:\Users\Administrator\Desktop\sadBaşlıksız-1.png"/>
          <p:cNvPicPr/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320" y="1264293"/>
            <a:ext cx="1896168" cy="33027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Metin kutusu 17"/>
          <p:cNvSpPr txBox="1"/>
          <p:nvPr/>
        </p:nvSpPr>
        <p:spPr>
          <a:xfrm>
            <a:off x="7053485" y="4673127"/>
            <a:ext cx="1960078" cy="147732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UIMS Mobile </a:t>
            </a:r>
          </a:p>
          <a:p>
            <a:pPr algn="ctr"/>
            <a:r>
              <a:rPr lang="tr-TR" noProof="1" smtClean="0">
                <a:latin typeface="Lucida Sans Unicode" pitchFamily="34" charset="0"/>
                <a:cs typeface="Lucida Sans Unicode" pitchFamily="34" charset="0"/>
              </a:rPr>
              <a:t>Android application main slide menu</a:t>
            </a:r>
            <a:endParaRPr lang="tr-TR" noProof="1"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19" name="Düz Bağlayıcı 18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Methods                       </a:t>
            </a:r>
            <a:r>
              <a:rPr lang="tr-TR" sz="2400" b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What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is my approach?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90044" y="953315"/>
            <a:ext cx="1367209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Client: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mobile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cxnSp>
        <p:nvCxnSpPr>
          <p:cNvPr id="12" name="Düz Bağlayıcı 11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/>
          <p:cNvCxnSpPr/>
          <p:nvPr/>
        </p:nvCxnSpPr>
        <p:spPr>
          <a:xfrm>
            <a:off x="2879812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://www.flaticon.com/png/256/35274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Administrator\Desktop\35274.png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78" y="1221702"/>
            <a:ext cx="1667802" cy="16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istrator\Desktop\my_computer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73016"/>
            <a:ext cx="1993653" cy="19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ulut 6"/>
          <p:cNvSpPr/>
          <p:nvPr/>
        </p:nvSpPr>
        <p:spPr>
          <a:xfrm>
            <a:off x="2339752" y="2495053"/>
            <a:ext cx="2988332" cy="2088232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1" descr="C:\Users\Administrator\Desktop\11949856881991616238apacheconf..svg.med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74" y="2682018"/>
            <a:ext cx="1247775" cy="10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9.png (256×256)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73" y="4581128"/>
            <a:ext cx="931976" cy="931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ükülü Ok 7"/>
          <p:cNvSpPr/>
          <p:nvPr/>
        </p:nvSpPr>
        <p:spPr>
          <a:xfrm flipV="1">
            <a:off x="899592" y="2889503"/>
            <a:ext cx="6768679" cy="310039"/>
          </a:xfrm>
          <a:prstGeom prst="bentArrow">
            <a:avLst>
              <a:gd name="adj1" fmla="val 25000"/>
              <a:gd name="adj2" fmla="val 42236"/>
              <a:gd name="adj3" fmla="val 50000"/>
              <a:gd name="adj4" fmla="val 437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ükülü Ok 27"/>
          <p:cNvSpPr/>
          <p:nvPr/>
        </p:nvSpPr>
        <p:spPr>
          <a:xfrm>
            <a:off x="817623" y="3262977"/>
            <a:ext cx="6850647" cy="994115"/>
          </a:xfrm>
          <a:prstGeom prst="bentArrow">
            <a:avLst>
              <a:gd name="adj1" fmla="val 9471"/>
              <a:gd name="adj2" fmla="val 12970"/>
              <a:gd name="adj3" fmla="val 16552"/>
              <a:gd name="adj4" fmla="val 4375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ükülü Ok 28"/>
          <p:cNvSpPr/>
          <p:nvPr/>
        </p:nvSpPr>
        <p:spPr>
          <a:xfrm flipH="1">
            <a:off x="1515259" y="1628800"/>
            <a:ext cx="6441117" cy="1190982"/>
          </a:xfrm>
          <a:prstGeom prst="bentArrow">
            <a:avLst>
              <a:gd name="adj1" fmla="val 10636"/>
              <a:gd name="adj2" fmla="val 14634"/>
              <a:gd name="adj3" fmla="val 24700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ol Sağ Ok 29"/>
          <p:cNvSpPr/>
          <p:nvPr/>
        </p:nvSpPr>
        <p:spPr>
          <a:xfrm rot="16200000">
            <a:off x="8034715" y="3896891"/>
            <a:ext cx="677076" cy="38936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etin kutusu 31"/>
          <p:cNvSpPr txBox="1"/>
          <p:nvPr/>
        </p:nvSpPr>
        <p:spPr>
          <a:xfrm>
            <a:off x="240505" y="5513104"/>
            <a:ext cx="1416748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Client: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desktop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3" name="Metin kutusu 32"/>
          <p:cNvSpPr txBox="1"/>
          <p:nvPr/>
        </p:nvSpPr>
        <p:spPr>
          <a:xfrm>
            <a:off x="7524328" y="5566669"/>
            <a:ext cx="1544787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Server: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database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8178570" y="2224291"/>
            <a:ext cx="709928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Server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5" name="Metin kutusu 34"/>
          <p:cNvSpPr txBox="1"/>
          <p:nvPr/>
        </p:nvSpPr>
        <p:spPr>
          <a:xfrm>
            <a:off x="3423053" y="4775879"/>
            <a:ext cx="823074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I</a:t>
            </a:r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nternet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36" name="Picture 3" descr="C:\Users\Administrator\Desktop\json_logo-999px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73" y="3465893"/>
            <a:ext cx="548117" cy="68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Metin kutusu 36"/>
          <p:cNvSpPr txBox="1"/>
          <p:nvPr/>
        </p:nvSpPr>
        <p:spPr>
          <a:xfrm>
            <a:off x="2879812" y="3068960"/>
            <a:ext cx="2160240" cy="307777"/>
          </a:xfrm>
          <a:prstGeom prst="rect">
            <a:avLst/>
          </a:prstGeom>
          <a:solidFill>
            <a:srgbClr val="262626">
              <a:alpha val="81961"/>
            </a:srgb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400" noProof="1" smtClean="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rPr>
              <a:t>HTTP request by JSON</a:t>
            </a:r>
            <a:endParaRPr lang="tr-TR" sz="1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3486423" y="1245703"/>
            <a:ext cx="2160240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HTTP </a:t>
            </a:r>
            <a:r>
              <a:rPr lang="tr-TR" sz="13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response</a:t>
            </a:r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by JSON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39" name="Picture 3" descr="C:\Users\Administrator\Desktop\json_logo-999px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9" y="1142640"/>
            <a:ext cx="548117" cy="68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dministrator\Documents\Bluetooth\Inbox\2014.06.08-19.05.39.jpe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"/>
          <a:stretch/>
        </p:blipFill>
        <p:spPr bwMode="auto">
          <a:xfrm>
            <a:off x="615575" y="1453544"/>
            <a:ext cx="680061" cy="121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2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Metin kutusu 1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Results        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How is data transmitted and received?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290044" y="953315"/>
            <a:ext cx="1367209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Client: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mobile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cxnSp>
        <p:nvCxnSpPr>
          <p:cNvPr id="12" name="Düz Bağlayıcı 11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://www.flaticon.com/png/256/35274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Administrator\Desktop\35274.png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78" y="1221702"/>
            <a:ext cx="1667802" cy="16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dministrator\Desktop\11949856881991616238apacheconf..svg.med.p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74" y="2682018"/>
            <a:ext cx="1247775" cy="103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9.png (256×256)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773" y="4581128"/>
            <a:ext cx="931976" cy="931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Bükülü Ok 28"/>
          <p:cNvSpPr/>
          <p:nvPr/>
        </p:nvSpPr>
        <p:spPr>
          <a:xfrm flipH="1">
            <a:off x="1515259" y="1628800"/>
            <a:ext cx="6441117" cy="1190982"/>
          </a:xfrm>
          <a:prstGeom prst="bentArrow">
            <a:avLst>
              <a:gd name="adj1" fmla="val 10636"/>
              <a:gd name="adj2" fmla="val 14634"/>
              <a:gd name="adj3" fmla="val 24700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Sol Sağ Ok 29"/>
          <p:cNvSpPr/>
          <p:nvPr/>
        </p:nvSpPr>
        <p:spPr>
          <a:xfrm rot="16200000">
            <a:off x="8034715" y="3896891"/>
            <a:ext cx="677076" cy="389366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etin kutusu 32"/>
          <p:cNvSpPr txBox="1"/>
          <p:nvPr/>
        </p:nvSpPr>
        <p:spPr>
          <a:xfrm>
            <a:off x="7524328" y="5566669"/>
            <a:ext cx="1544787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Server: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database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4" name="Metin kutusu 33"/>
          <p:cNvSpPr txBox="1"/>
          <p:nvPr/>
        </p:nvSpPr>
        <p:spPr>
          <a:xfrm>
            <a:off x="8178570" y="2224291"/>
            <a:ext cx="709928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Server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38" name="Metin kutusu 37"/>
          <p:cNvSpPr txBox="1"/>
          <p:nvPr/>
        </p:nvSpPr>
        <p:spPr>
          <a:xfrm>
            <a:off x="3486423" y="1245703"/>
            <a:ext cx="2160240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HTTP </a:t>
            </a:r>
            <a:r>
              <a:rPr lang="tr-TR" sz="13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response</a:t>
            </a:r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by JSON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39" name="Picture 3" descr="C:\Users\Administrator\Desktop\json_logo-999px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39" y="1142640"/>
            <a:ext cx="548117" cy="68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Metin kutusu 39"/>
          <p:cNvSpPr txBox="1"/>
          <p:nvPr/>
        </p:nvSpPr>
        <p:spPr>
          <a:xfrm>
            <a:off x="3167999" y="2102352"/>
            <a:ext cx="3456385" cy="3231654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{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"SuccessReport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":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{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b="1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1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":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{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"subject_name":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Control 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Theory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"hours":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4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midterm":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17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final":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35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average":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28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attandace":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0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semester":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spring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",  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academic_year": "</a:t>
            </a:r>
            <a:r>
              <a:rPr lang="en-US" sz="1200" b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2012-2013</a:t>
            </a:r>
            <a:r>
              <a:rPr lang="en-US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"    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       </a:t>
            </a:r>
            <a:r>
              <a:rPr lang="en-US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},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1200" b="1" noProof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2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  …</a:t>
            </a:r>
          </a:p>
          <a:p>
            <a:r>
              <a:rPr lang="tr-TR" sz="12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}</a:t>
            </a:r>
          </a:p>
          <a:p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}</a:t>
            </a:r>
            <a:endParaRPr lang="tr-TR" sz="1200" noProof="1" smtClean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41" name="Metin kutusu 40"/>
          <p:cNvSpPr txBox="1"/>
          <p:nvPr/>
        </p:nvSpPr>
        <p:spPr>
          <a:xfrm>
            <a:off x="3167998" y="5420475"/>
            <a:ext cx="3456385" cy="276999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200" b="1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R</a:t>
            </a:r>
            <a:r>
              <a:rPr lang="tr-TR" sz="12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esponsed</a:t>
            </a:r>
            <a:r>
              <a:rPr lang="tr-TR" sz="12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  JSON data structure over </a:t>
            </a:r>
            <a:r>
              <a:rPr lang="tr-TR" sz="12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HTTP</a:t>
            </a:r>
            <a:endParaRPr lang="tr-TR" sz="1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9" name="Satır Belirtme Çizgisi 3 8"/>
          <p:cNvSpPr/>
          <p:nvPr/>
        </p:nvSpPr>
        <p:spPr>
          <a:xfrm flipH="1" flipV="1">
            <a:off x="100169" y="3284984"/>
            <a:ext cx="2095565" cy="2796116"/>
          </a:xfrm>
          <a:prstGeom prst="borderCallout3">
            <a:avLst>
              <a:gd name="adj1" fmla="val 18366"/>
              <a:gd name="adj2" fmla="val -3061"/>
              <a:gd name="adj3" fmla="val 18750"/>
              <a:gd name="adj4" fmla="val -16667"/>
              <a:gd name="adj5" fmla="val 100000"/>
              <a:gd name="adj6" fmla="val -16667"/>
              <a:gd name="adj7" fmla="val 121023"/>
              <a:gd name="adj8" fmla="val 35430"/>
            </a:avLst>
          </a:prstGeom>
          <a:solidFill>
            <a:srgbClr val="C0504D">
              <a:alpha val="21176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Administrator\Desktop\2014.06.08-17.31.45.jpe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5074"/>
            <a:ext cx="684076" cy="11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Administrator\Desktop\2014.06.08-17.31.45.jpe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1" b="5345"/>
          <a:stretch/>
        </p:blipFill>
        <p:spPr bwMode="auto">
          <a:xfrm>
            <a:off x="100172" y="3284984"/>
            <a:ext cx="2095564" cy="2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Diploma Project\Presentations\b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4" y="6145"/>
            <a:ext cx="9154914" cy="6386796"/>
          </a:xfrm>
          <a:prstGeom prst="rect">
            <a:avLst/>
          </a:prstGeom>
          <a:noFill/>
          <a:effectLst>
            <a:glow rad="76200">
              <a:schemeClr val="accent1">
                <a:alpha val="53000"/>
              </a:schemeClr>
            </a:glow>
            <a:outerShdw algn="ctr" rotWithShape="0">
              <a:srgbClr val="000000">
                <a:alpha val="83000"/>
              </a:srgbClr>
            </a:outerShdw>
            <a:reflection stA="70000" endPos="2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Düz Bağlayıcı 30"/>
          <p:cNvCxnSpPr/>
          <p:nvPr/>
        </p:nvCxnSpPr>
        <p:spPr>
          <a:xfrm>
            <a:off x="2627784" y="6457646"/>
            <a:ext cx="4284476" cy="0"/>
          </a:xfrm>
          <a:prstGeom prst="line">
            <a:avLst/>
          </a:prstGeom>
          <a:ln>
            <a:noFill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Metin kutusu 9"/>
          <p:cNvSpPr txBox="1"/>
          <p:nvPr/>
        </p:nvSpPr>
        <p:spPr>
          <a:xfrm>
            <a:off x="290044" y="953315"/>
            <a:ext cx="1367209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Client:</a:t>
            </a:r>
            <a:r>
              <a:rPr lang="tr-TR" sz="1300" noProof="1" smtClean="0">
                <a:latin typeface="Lucida Sans Unicode" pitchFamily="34" charset="0"/>
                <a:cs typeface="Lucida Sans Unicode" pitchFamily="34" charset="0"/>
              </a:rPr>
              <a:t> </a:t>
            </a:r>
            <a:r>
              <a:rPr lang="tr-TR" sz="1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mobile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1" name="Metin kutusu 20"/>
          <p:cNvSpPr txBox="1"/>
          <p:nvPr/>
        </p:nvSpPr>
        <p:spPr>
          <a:xfrm>
            <a:off x="-16278" y="6392941"/>
            <a:ext cx="91602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b="1" noProof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nternational AtatURk-Alatoo University</a:t>
            </a:r>
            <a:endParaRPr lang="tr-TR" sz="1400" b="1" noProof="1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thnocentric" panose="00000400000000000000" pitchFamily="2" charset="0"/>
            </a:endParaRPr>
          </a:p>
          <a:p>
            <a:pPr algn="ctr"/>
            <a:r>
              <a:rPr lang="tr-TR" sz="1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thnocentric" panose="00000400000000000000" pitchFamily="2" charset="0"/>
              </a:rPr>
              <a:t>DEPARTMENT OF COMPUTER SCIENCE</a:t>
            </a:r>
          </a:p>
        </p:txBody>
      </p:sp>
      <p:pic>
        <p:nvPicPr>
          <p:cNvPr id="22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309321"/>
            <a:ext cx="684075" cy="6840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istrator\AndroidStudioProjects\UIMSMv2\uimsm\src\main\res\drawable-mdpi\ic_launcher.png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6297124"/>
            <a:ext cx="684076" cy="6840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etin kutusu 24"/>
          <p:cNvSpPr txBox="1"/>
          <p:nvPr/>
        </p:nvSpPr>
        <p:spPr>
          <a:xfrm>
            <a:off x="7776355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26" name="Metin kutusu 25"/>
          <p:cNvSpPr txBox="1"/>
          <p:nvPr/>
        </p:nvSpPr>
        <p:spPr>
          <a:xfrm>
            <a:off x="-16278" y="6489340"/>
            <a:ext cx="136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smtClean="0">
                <a:latin typeface="Ethnocentric" panose="00000400000000000000" pitchFamily="2" charset="0"/>
              </a:rPr>
              <a:t>UIMSM</a:t>
            </a:r>
            <a:endParaRPr lang="en-US" sz="2400">
              <a:latin typeface="Ethnocentric" panose="00000400000000000000" pitchFamily="2" charset="0"/>
            </a:endParaRPr>
          </a:p>
        </p:txBody>
      </p:sp>
      <p:sp>
        <p:nvSpPr>
          <p:cNvPr id="3" name="AutoShape 2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business-icon.com/highresolution/l_086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http://www.flaticon.com/png/256/35274.png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C:\Users\Administrator\Desktop\35274.png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78" y="1221702"/>
            <a:ext cx="1667802" cy="166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atır Belirtme Çizgisi 3 69"/>
          <p:cNvSpPr/>
          <p:nvPr/>
        </p:nvSpPr>
        <p:spPr>
          <a:xfrm flipH="1" flipV="1">
            <a:off x="100168" y="3284984"/>
            <a:ext cx="1951551" cy="2796116"/>
          </a:xfrm>
          <a:prstGeom prst="borderCallout3">
            <a:avLst>
              <a:gd name="adj1" fmla="val 18366"/>
              <a:gd name="adj2" fmla="val -3061"/>
              <a:gd name="adj3" fmla="val 18750"/>
              <a:gd name="adj4" fmla="val -16667"/>
              <a:gd name="adj5" fmla="val 100000"/>
              <a:gd name="adj6" fmla="val -16667"/>
              <a:gd name="adj7" fmla="val 121023"/>
              <a:gd name="adj8" fmla="val 35430"/>
            </a:avLst>
          </a:prstGeom>
          <a:solidFill>
            <a:srgbClr val="C0504D">
              <a:alpha val="21176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Administrator\Documents\Bluetooth\Inbox\2014.06.08-18.57.12.jpe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/>
          <a:stretch/>
        </p:blipFill>
        <p:spPr bwMode="auto">
          <a:xfrm>
            <a:off x="71500" y="3211739"/>
            <a:ext cx="2016224" cy="288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Administrator\Documents\Bluetooth\Inbox\2014.06.08-18.57.12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/>
          <a:stretch/>
        </p:blipFill>
        <p:spPr bwMode="auto">
          <a:xfrm>
            <a:off x="611560" y="1448780"/>
            <a:ext cx="68407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5" name="Grup 2074"/>
          <p:cNvGrpSpPr/>
          <p:nvPr/>
        </p:nvGrpSpPr>
        <p:grpSpPr>
          <a:xfrm>
            <a:off x="3459421" y="1103673"/>
            <a:ext cx="2214244" cy="1338828"/>
            <a:chOff x="5206751" y="3036690"/>
            <a:chExt cx="2214244" cy="1338828"/>
          </a:xfrm>
        </p:grpSpPr>
        <p:pic>
          <p:nvPicPr>
            <p:cNvPr id="3075" name="Picture 3" descr="C:\Users\Administrator\Desktop\logo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751" y="3150221"/>
              <a:ext cx="1174334" cy="117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Metin kutusu 74"/>
            <p:cNvSpPr txBox="1"/>
            <p:nvPr/>
          </p:nvSpPr>
          <p:spPr>
            <a:xfrm>
              <a:off x="5206751" y="3036690"/>
              <a:ext cx="2214244" cy="133882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effectLst>
              <a:softEdge rad="317500"/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tr-TR" sz="13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endParaRPr>
            </a:p>
            <a:p>
              <a:pPr algn="ctr"/>
              <a:endParaRPr lang="tr-TR" sz="1300" noProof="1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endParaRPr>
            </a:p>
            <a:p>
              <a:pPr algn="ctr"/>
              <a:endPara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endParaRPr>
            </a:p>
            <a:p>
              <a:pPr algn="ctr"/>
              <a:r>
                <a:rPr lang="tr-TR" sz="1300" noProof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Lucida Sans Unicode" pitchFamily="34" charset="0"/>
                  <a:cs typeface="Lucida Sans Unicode" pitchFamily="34" charset="0"/>
                </a:rPr>
                <a:t> </a:t>
              </a:r>
              <a:r>
                <a:rPr lang="tr-TR" sz="1300" noProof="1" smtClean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Lucida Sans Unicode" pitchFamily="34" charset="0"/>
                  <a:cs typeface="Lucida Sans Unicode" pitchFamily="34" charset="0"/>
                </a:rPr>
                <a:t>             </a:t>
              </a:r>
              <a:r>
                <a:rPr lang="tr-TR" sz="1400" b="1" noProof="1" smtClean="0">
                  <a:solidFill>
                    <a:schemeClr val="accent6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Sans Unicode" pitchFamily="34" charset="0"/>
                  <a:cs typeface="Lucida Sans Unicode" pitchFamily="34" charset="0"/>
                </a:rPr>
                <a:t>iText</a:t>
              </a:r>
              <a:endParaRPr lang="tr-TR" sz="1300" b="1" noProof="1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endParaRPr>
            </a:p>
            <a:p>
              <a:pPr algn="ctr"/>
              <a:r>
                <a:rPr lang="tr-TR" sz="1300" noProof="1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Lucida Sans Unicode" pitchFamily="34" charset="0"/>
                  <a:cs typeface="Lucida Sans Unicode" pitchFamily="34" charset="0"/>
                </a:rPr>
                <a:t>	</a:t>
              </a:r>
              <a:r>
                <a:rPr lang="tr-TR" sz="1400" b="1"/>
                <a:t>Programmable </a:t>
              </a:r>
              <a:endParaRPr lang="tr-TR" sz="1400" b="1" smtClean="0"/>
            </a:p>
            <a:p>
              <a:pPr algn="ctr"/>
              <a:r>
                <a:rPr lang="tr-TR" sz="1400"/>
                <a:t>	</a:t>
              </a:r>
              <a:r>
                <a:rPr lang="tr-TR" sz="1400" b="1" smtClean="0"/>
                <a:t>PDF Library</a:t>
              </a:r>
              <a:endParaRPr lang="tr-TR" sz="1300" b="1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endParaRPr>
            </a:p>
          </p:txBody>
        </p:sp>
      </p:grpSp>
      <p:cxnSp>
        <p:nvCxnSpPr>
          <p:cNvPr id="48" name="Dirsek Bağlayıcısı 47"/>
          <p:cNvCxnSpPr/>
          <p:nvPr/>
        </p:nvCxnSpPr>
        <p:spPr>
          <a:xfrm flipV="1">
            <a:off x="2084276" y="1804371"/>
            <a:ext cx="1371600" cy="40233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6" t="10942" r="30609" b="12817"/>
          <a:stretch/>
        </p:blipFill>
        <p:spPr bwMode="auto">
          <a:xfrm>
            <a:off x="3455875" y="3176972"/>
            <a:ext cx="2217789" cy="285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C:\Users\Administrator\Documents\Bluetooth\Inbox\2014.06.08-19.29.48.jpe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23" r="52500" b="48235"/>
          <a:stretch/>
        </p:blipFill>
        <p:spPr bwMode="auto">
          <a:xfrm>
            <a:off x="6639436" y="1466900"/>
            <a:ext cx="1447800" cy="60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dministrator\Documents\Bluetooth\Inbox\2014.06.08-19.29.58.jpe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4" r="35016" b="2941"/>
          <a:stretch/>
        </p:blipFill>
        <p:spPr bwMode="auto">
          <a:xfrm>
            <a:off x="7197615" y="2076882"/>
            <a:ext cx="1375556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dministrator\Documents\Bluetooth\Inbox\2014.06.08-19.30.10.jpe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0" r="35485" b="58100"/>
          <a:stretch/>
        </p:blipFill>
        <p:spPr bwMode="auto">
          <a:xfrm>
            <a:off x="7594047" y="4777182"/>
            <a:ext cx="1298433" cy="95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Dirsek Bağlayıcısı 107"/>
          <p:cNvCxnSpPr/>
          <p:nvPr/>
        </p:nvCxnSpPr>
        <p:spPr>
          <a:xfrm>
            <a:off x="5720680" y="1803917"/>
            <a:ext cx="1828800" cy="3657600"/>
          </a:xfrm>
          <a:prstGeom prst="bentConnector3">
            <a:avLst>
              <a:gd name="adj1" fmla="val 24265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Metin kutusu 110"/>
          <p:cNvSpPr txBox="1"/>
          <p:nvPr/>
        </p:nvSpPr>
        <p:spPr>
          <a:xfrm>
            <a:off x="3455875" y="2526722"/>
            <a:ext cx="2217789" cy="292388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PDF report generation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12" name="Metin kutusu 111"/>
          <p:cNvSpPr txBox="1"/>
          <p:nvPr/>
        </p:nvSpPr>
        <p:spPr>
          <a:xfrm>
            <a:off x="6336196" y="920333"/>
            <a:ext cx="2736304" cy="492443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1300" noProof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Creation App folder structure in external storage (SDCard)</a:t>
            </a:r>
            <a:endParaRPr lang="tr-TR" sz="1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113" name="Dirsek Bağlayıcısı 112"/>
          <p:cNvCxnSpPr/>
          <p:nvPr/>
        </p:nvCxnSpPr>
        <p:spPr>
          <a:xfrm rot="10800000" flipV="1">
            <a:off x="5684088" y="5661248"/>
            <a:ext cx="2560320" cy="182880"/>
          </a:xfrm>
          <a:prstGeom prst="bentConnector3">
            <a:avLst>
              <a:gd name="adj1" fmla="val -735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5" name="Düz Bağlayıcı 114"/>
          <p:cNvCxnSpPr/>
          <p:nvPr/>
        </p:nvCxnSpPr>
        <p:spPr>
          <a:xfrm>
            <a:off x="3167844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Metin kutusu 115"/>
          <p:cNvSpPr txBox="1"/>
          <p:nvPr/>
        </p:nvSpPr>
        <p:spPr>
          <a:xfrm>
            <a:off x="36512" y="71917"/>
            <a:ext cx="9035988" cy="584775"/>
          </a:xfrm>
          <a:prstGeom prst="rect">
            <a:avLst/>
          </a:prstGeom>
          <a:noFill/>
          <a:ln>
            <a:solidFill>
              <a:srgbClr val="246172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tr-TR" sz="800" b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  <a:p>
            <a:r>
              <a:rPr lang="tr-TR" sz="2400" b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      Results                </a:t>
            </a:r>
            <a:r>
              <a:rPr lang="tr-TR" sz="2400" b="1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 Unicode" pitchFamily="34" charset="0"/>
                <a:cs typeface="Lucida Sans Unicode" pitchFamily="34" charset="0"/>
              </a:rPr>
              <a:t>Is there another important operation?</a:t>
            </a:r>
            <a:endParaRPr lang="en-US" sz="2400" b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 Unicode" pitchFamily="34" charset="0"/>
              <a:cs typeface="Lucida Sans Unicode" pitchFamily="34" charset="0"/>
            </a:endParaRPr>
          </a:p>
        </p:txBody>
      </p:sp>
      <p:cxnSp>
        <p:nvCxnSpPr>
          <p:cNvPr id="117" name="Düz Bağlayıcı 116"/>
          <p:cNvCxnSpPr/>
          <p:nvPr/>
        </p:nvCxnSpPr>
        <p:spPr>
          <a:xfrm>
            <a:off x="2879812" y="224644"/>
            <a:ext cx="0" cy="288032"/>
          </a:xfrm>
          <a:prstGeom prst="line">
            <a:avLst/>
          </a:prstGeom>
          <a:ln w="2540">
            <a:solidFill>
              <a:srgbClr val="246172"/>
            </a:solidFill>
            <a:prstDash val="sys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4258</TotalTime>
  <Words>1251</Words>
  <Application>Microsoft Office PowerPoint</Application>
  <PresentationFormat>Ekran Gösterisi (4:3)</PresentationFormat>
  <Paragraphs>244</Paragraphs>
  <Slides>13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4" baseType="lpstr"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UIMSMobile Thesis Project</dc:title>
  <dc:creator>Çağrı Çakır</dc:creator>
  <cp:keywords>Android</cp:keywords>
  <cp:lastModifiedBy>Windows User</cp:lastModifiedBy>
  <cp:revision>196</cp:revision>
  <dcterms:created xsi:type="dcterms:W3CDTF">2013-01-12T03:42:19Z</dcterms:created>
  <dcterms:modified xsi:type="dcterms:W3CDTF">2014-06-08T17:50:03Z</dcterms:modified>
</cp:coreProperties>
</file>